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bril Fatface" charset="1" panose="02000503000000020003"/>
      <p:regular r:id="rId19"/>
    </p:embeddedFont>
    <p:embeddedFont>
      <p:font typeface="Tex Gyre Termes Bold" charset="1" panose="00000800000000000000"/>
      <p:regular r:id="rId20"/>
    </p:embeddedFont>
    <p:embeddedFont>
      <p:font typeface="Tex Gyre Termes" charset="1" panose="00000500000000000000"/>
      <p:regular r:id="rId21"/>
    </p:embeddedFont>
    <p:embeddedFont>
      <p:font typeface="DejaVu Serif Bold" charset="1" panose="02060803050605020204"/>
      <p:regular r:id="rId22"/>
    </p:embeddedFont>
    <p:embeddedFont>
      <p:font typeface="DejaVu Serif" charset="1" panose="02060603050605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5531" y="7919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46300" y="3140677"/>
            <a:ext cx="14795399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KITAP BILGI SISTEMI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17886" y="90215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8" y="0"/>
                </a:lnTo>
                <a:lnTo>
                  <a:pt x="1893768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64770" y="6616132"/>
            <a:ext cx="14845160" cy="837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b="true" sz="4900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Bilge Hari KAYALAK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2711680" y="9191625"/>
            <a:ext cx="11436398" cy="0"/>
          </a:xfrm>
          <a:prstGeom prst="line">
            <a:avLst/>
          </a:prstGeom>
          <a:ln cap="rnd" w="57150">
            <a:solidFill>
              <a:srgbClr val="0010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3929133" y="1019175"/>
            <a:ext cx="11436398" cy="0"/>
          </a:xfrm>
          <a:prstGeom prst="line">
            <a:avLst/>
          </a:prstGeom>
          <a:ln cap="rnd" w="57150">
            <a:solidFill>
              <a:srgbClr val="0010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4466406" y="5048250"/>
            <a:ext cx="9355187" cy="837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>
                <a:solidFill>
                  <a:srgbClr val="00109D"/>
                </a:solidFill>
                <a:latin typeface="Abril Fatface"/>
                <a:ea typeface="Abril Fatface"/>
                <a:cs typeface="Abril Fatface"/>
                <a:sym typeface="Abril Fatface"/>
              </a:rPr>
              <a:t>BBY464 Semantik Bilgi Yönetimi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08440" y="8696325"/>
            <a:ext cx="1425369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https://yunus.hacettepe.edu.tr/~bilgekayalak/kitap-bilgi-sistemi-linked-data-main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2009" y="469808"/>
            <a:ext cx="16781391" cy="9347383"/>
          </a:xfrm>
          <a:custGeom>
            <a:avLst/>
            <a:gdLst/>
            <a:ahLst/>
            <a:cxnLst/>
            <a:rect r="r" b="b" t="t" l="l"/>
            <a:pathLst>
              <a:path h="9347383" w="16781391">
                <a:moveTo>
                  <a:pt x="0" y="0"/>
                </a:moveTo>
                <a:lnTo>
                  <a:pt x="16781390" y="0"/>
                </a:lnTo>
                <a:lnTo>
                  <a:pt x="16781390" y="9347384"/>
                </a:lnTo>
                <a:lnTo>
                  <a:pt x="0" y="9347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41" r="0" b="-7164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0203" y="373103"/>
            <a:ext cx="16869139" cy="9407809"/>
          </a:xfrm>
          <a:custGeom>
            <a:avLst/>
            <a:gdLst/>
            <a:ahLst/>
            <a:cxnLst/>
            <a:rect r="r" b="b" t="t" l="l"/>
            <a:pathLst>
              <a:path h="9407809" w="16869139">
                <a:moveTo>
                  <a:pt x="0" y="0"/>
                </a:moveTo>
                <a:lnTo>
                  <a:pt x="16869140" y="0"/>
                </a:lnTo>
                <a:lnTo>
                  <a:pt x="16869140" y="9407810"/>
                </a:lnTo>
                <a:lnTo>
                  <a:pt x="0" y="9407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34" r="0" b="-6034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4232" y="389288"/>
            <a:ext cx="17399536" cy="9508425"/>
          </a:xfrm>
          <a:custGeom>
            <a:avLst/>
            <a:gdLst/>
            <a:ahLst/>
            <a:cxnLst/>
            <a:rect r="r" b="b" t="t" l="l"/>
            <a:pathLst>
              <a:path h="9508425" w="17399536">
                <a:moveTo>
                  <a:pt x="0" y="0"/>
                </a:moveTo>
                <a:lnTo>
                  <a:pt x="17399536" y="0"/>
                </a:lnTo>
                <a:lnTo>
                  <a:pt x="17399536" y="9508424"/>
                </a:lnTo>
                <a:lnTo>
                  <a:pt x="0" y="95084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184" r="0" b="-7184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07525" y="3847937"/>
            <a:ext cx="7872949" cy="1295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88"/>
              </a:lnSpc>
              <a:spcBef>
                <a:spcPct val="0"/>
              </a:spcBef>
            </a:pPr>
            <a:r>
              <a:rPr lang="en-US" b="true" sz="7563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TEŞEKKÜRLER!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5531" y="7919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6200" y="4642802"/>
            <a:ext cx="4407194" cy="1830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 u="sng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SİSTEM MIMARISI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58749" y="942975"/>
            <a:ext cx="10406782" cy="831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[Kullanıcı Arayüzü]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↓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 [PostmanBookService Class] 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↓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[Postman API Platform] → [Google Books API]  ↓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(Fallback) [Doğrudan Google Books API] 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↓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[JSON-LD Dönüştürücü]  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↓</a:t>
            </a:r>
          </a:p>
          <a:p>
            <a:pPr algn="l">
              <a:lnSpc>
                <a:spcPts val="5968"/>
              </a:lnSpc>
            </a:pPr>
            <a:r>
              <a:rPr lang="en-US" sz="4263" spc="-166" b="true">
                <a:solidFill>
                  <a:srgbClr val="000D84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 [Sonuç Görüntüleme]</a:t>
            </a:r>
          </a:p>
        </p:txBody>
      </p:sp>
      <p:sp>
        <p:nvSpPr>
          <p:cNvPr name="AutoShape 5" id="5"/>
          <p:cNvSpPr/>
          <p:nvPr/>
        </p:nvSpPr>
        <p:spPr>
          <a:xfrm rot="5400000">
            <a:off x="1057835" y="5209308"/>
            <a:ext cx="7368268" cy="0"/>
          </a:xfrm>
          <a:prstGeom prst="line">
            <a:avLst/>
          </a:prstGeom>
          <a:ln cap="rnd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5531" y="7919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4510" y="2874954"/>
            <a:ext cx="8960507" cy="398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0424" indent="-410212" lvl="1">
              <a:lnSpc>
                <a:spcPts val="5320"/>
              </a:lnSpc>
              <a:buAutoNum type="arabicPeriod" startAt="1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Kullanıcı Girişi - Arama terimi ve tür seçimi</a:t>
            </a:r>
          </a:p>
          <a:p>
            <a:pPr algn="just" marL="820424" indent="-410212" lvl="1">
              <a:lnSpc>
                <a:spcPts val="5320"/>
              </a:lnSpc>
              <a:buAutoNum type="arabicPeriod" startAt="1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API Çağrısı - Önce Postman, sonra fallback</a:t>
            </a:r>
          </a:p>
          <a:p>
            <a:pPr algn="just" marL="820424" indent="-410212" lvl="1">
              <a:lnSpc>
                <a:spcPts val="5320"/>
              </a:lnSpc>
              <a:buAutoNum type="arabicPeriod" startAt="1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Veri İşleme - JSON'dan Linked Data'ya dönüşüm</a:t>
            </a:r>
          </a:p>
          <a:p>
            <a:pPr algn="just" marL="820424" indent="-410212" lvl="1">
              <a:lnSpc>
                <a:spcPts val="5320"/>
              </a:lnSpc>
              <a:buAutoNum type="arabicPeriod" startAt="1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Sonuç Görüntüleme - Kullanıcı dostu arayüz</a:t>
            </a:r>
          </a:p>
          <a:p>
            <a:pPr algn="just">
              <a:lnSpc>
                <a:spcPts val="5320"/>
              </a:lnSpc>
            </a:pPr>
          </a:p>
        </p:txBody>
      </p:sp>
      <p:sp>
        <p:nvSpPr>
          <p:cNvPr name="AutoShape 4" id="4"/>
          <p:cNvSpPr/>
          <p:nvPr/>
        </p:nvSpPr>
        <p:spPr>
          <a:xfrm rot="0">
            <a:off x="5720505" y="4208221"/>
            <a:ext cx="2382744" cy="0"/>
          </a:xfrm>
          <a:prstGeom prst="line">
            <a:avLst/>
          </a:prstGeom>
          <a:ln cap="rnd" w="38100">
            <a:solidFill>
              <a:srgbClr val="0010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3337762" y="6198946"/>
            <a:ext cx="5190617" cy="0"/>
          </a:xfrm>
          <a:prstGeom prst="line">
            <a:avLst/>
          </a:prstGeom>
          <a:ln cap="rnd" w="38100">
            <a:solidFill>
              <a:srgbClr val="0010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702188" y="2910324"/>
            <a:ext cx="6401061" cy="0"/>
          </a:xfrm>
          <a:prstGeom prst="line">
            <a:avLst/>
          </a:prstGeom>
          <a:ln cap="rnd" w="38100">
            <a:solidFill>
              <a:srgbClr val="00109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1633459" y="2406006"/>
            <a:ext cx="4449128" cy="4449128"/>
          </a:xfrm>
          <a:custGeom>
            <a:avLst/>
            <a:gdLst/>
            <a:ahLst/>
            <a:cxnLst/>
            <a:rect r="r" b="b" t="t" l="l"/>
            <a:pathLst>
              <a:path h="4449128" w="4449128">
                <a:moveTo>
                  <a:pt x="0" y="0"/>
                </a:moveTo>
                <a:lnTo>
                  <a:pt x="4449128" y="0"/>
                </a:lnTo>
                <a:lnTo>
                  <a:pt x="4449128" y="4449128"/>
                </a:lnTo>
                <a:lnTo>
                  <a:pt x="0" y="4449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02188" y="942975"/>
            <a:ext cx="896050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500" b="true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Çalışma Prensibi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74043" y="3104737"/>
            <a:ext cx="10681454" cy="3129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33"/>
              </a:lnSpc>
            </a:pPr>
          </a:p>
          <a:p>
            <a:pPr algn="just" marL="776222" indent="-388111" lvl="1">
              <a:lnSpc>
                <a:spcPts val="5033"/>
              </a:lnSpc>
              <a:buFont typeface="Arial"/>
              <a:buChar char="•"/>
            </a:pPr>
            <a:r>
              <a:rPr lang="en-US" sz="3595" spc="-14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Postman API başarısız olursa doğrudan Google Books API</a:t>
            </a:r>
          </a:p>
          <a:p>
            <a:pPr algn="just" marL="776222" indent="-388111" lvl="1">
              <a:lnSpc>
                <a:spcPts val="5033"/>
              </a:lnSpc>
              <a:buFont typeface="Arial"/>
              <a:buChar char="•"/>
            </a:pPr>
            <a:r>
              <a:rPr lang="en-US" sz="3595" spc="-14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Kesintisiz kullanıcı deneyimi</a:t>
            </a:r>
          </a:p>
          <a:p>
            <a:pPr algn="just" marL="776222" indent="-388111" lvl="1">
              <a:lnSpc>
                <a:spcPts val="5033"/>
              </a:lnSpc>
              <a:buFont typeface="Arial"/>
              <a:buChar char="•"/>
            </a:pPr>
            <a:r>
              <a:rPr lang="en-US" sz="3595" spc="-140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Yüksek erişilebilirlik</a:t>
            </a:r>
          </a:p>
          <a:p>
            <a:pPr algn="just">
              <a:lnSpc>
                <a:spcPts val="5033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702188" y="73078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3"/>
                </a:lnTo>
                <a:lnTo>
                  <a:pt x="0" y="4734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02188" y="2166894"/>
            <a:ext cx="5071855" cy="5071855"/>
          </a:xfrm>
          <a:custGeom>
            <a:avLst/>
            <a:gdLst/>
            <a:ahLst/>
            <a:cxnLst/>
            <a:rect r="r" b="b" t="t" l="l"/>
            <a:pathLst>
              <a:path h="5071855" w="5071855">
                <a:moveTo>
                  <a:pt x="0" y="0"/>
                </a:moveTo>
                <a:lnTo>
                  <a:pt x="5071855" y="0"/>
                </a:lnTo>
                <a:lnTo>
                  <a:pt x="5071855" y="5071855"/>
                </a:lnTo>
                <a:lnTo>
                  <a:pt x="0" y="50718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648281" y="1510653"/>
            <a:ext cx="8932979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99"/>
              </a:lnSpc>
            </a:pPr>
            <a:r>
              <a:rPr lang="en-US" b="true" sz="4500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Fallback Mekanizması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365531" y="8784858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15010" y="1325308"/>
            <a:ext cx="14857981" cy="901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b="true" sz="5199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Linked Data ve Semantik Web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8197116" y="7919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8" y="0"/>
                </a:lnTo>
                <a:lnTo>
                  <a:pt x="1893768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30263" y="4017687"/>
            <a:ext cx="14874329" cy="4494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</a:p>
          <a:p>
            <a:pPr algn="l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Faydaları</a:t>
            </a:r>
          </a:p>
          <a:p>
            <a:pPr algn="l">
              <a:lnSpc>
                <a:spcPts val="4900"/>
              </a:lnSpc>
            </a:pP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SEO Optimizasyonu - Arama motorları için yapılandırılmış veri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Interoperability - Diğer sistemlerle entegrasyon</a:t>
            </a:r>
          </a:p>
          <a:p>
            <a:pPr algn="l" marL="755659" indent="-377829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Semantic Search - Anlam tabanlı arama</a:t>
            </a:r>
          </a:p>
          <a:p>
            <a:pPr algn="ctr">
              <a:lnSpc>
                <a:spcPts val="63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560259" y="2477492"/>
            <a:ext cx="15844687" cy="1455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3"/>
              </a:lnSpc>
            </a:pPr>
            <a:r>
              <a:rPr lang="en-US" sz="4195" b="true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JSON-LD ile Semantik Veri Yapısı</a:t>
            </a:r>
          </a:p>
          <a:p>
            <a:pPr algn="ctr">
              <a:lnSpc>
                <a:spcPts val="5873"/>
              </a:lnSpc>
            </a:pPr>
            <a:r>
              <a:rPr lang="en-US" sz="4195" b="true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Schema.org Uyumlu Veri Modeli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365531" y="79197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2"/>
                </a:lnTo>
                <a:lnTo>
                  <a:pt x="0" y="47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639448"/>
            <a:ext cx="8960507" cy="531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0"/>
              </a:lnSpc>
            </a:pPr>
          </a:p>
          <a:p>
            <a:pPr algn="just">
              <a:lnSpc>
                <a:spcPts val="5320"/>
              </a:lnSpc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Kullanıcı Odaklı Tasarım</a:t>
            </a:r>
          </a:p>
          <a:p>
            <a:pPr algn="just" marL="820424" indent="-410212" lvl="1">
              <a:lnSpc>
                <a:spcPts val="5320"/>
              </a:lnSpc>
              <a:buFont typeface="Arial"/>
              <a:buChar char="•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Minimalist Arayüz - Karmaşıklığı önleme</a:t>
            </a:r>
          </a:p>
          <a:p>
            <a:pPr algn="just" marL="820424" indent="-410212" lvl="1">
              <a:lnSpc>
                <a:spcPts val="5320"/>
              </a:lnSpc>
              <a:buFont typeface="Arial"/>
              <a:buChar char="•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Intuitive Navigation - Kolay kullanım</a:t>
            </a:r>
          </a:p>
          <a:p>
            <a:pPr algn="just" marL="820424" indent="-410212" lvl="1">
              <a:lnSpc>
                <a:spcPts val="5320"/>
              </a:lnSpc>
              <a:buFont typeface="Arial"/>
              <a:buChar char="•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Progressive Disclosure - Detayları isteğe bağlı gösterme</a:t>
            </a:r>
          </a:p>
          <a:p>
            <a:pPr algn="just" marL="820424" indent="-410212" lvl="1">
              <a:lnSpc>
                <a:spcPts val="5320"/>
              </a:lnSpc>
              <a:buFont typeface="Arial"/>
              <a:buChar char="•"/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Responsive Design - Mobil uyumluluk</a:t>
            </a:r>
          </a:p>
          <a:p>
            <a:pPr algn="just">
              <a:lnSpc>
                <a:spcPts val="532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633459" y="2406006"/>
            <a:ext cx="4449128" cy="4449128"/>
          </a:xfrm>
          <a:custGeom>
            <a:avLst/>
            <a:gdLst/>
            <a:ahLst/>
            <a:cxnLst/>
            <a:rect r="r" b="b" t="t" l="l"/>
            <a:pathLst>
              <a:path h="4449128" w="4449128">
                <a:moveTo>
                  <a:pt x="0" y="0"/>
                </a:moveTo>
                <a:lnTo>
                  <a:pt x="4449128" y="0"/>
                </a:lnTo>
                <a:lnTo>
                  <a:pt x="4449128" y="4449128"/>
                </a:lnTo>
                <a:lnTo>
                  <a:pt x="0" y="44491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2188" y="942975"/>
            <a:ext cx="896050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500" b="true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Kullanıcı Arayüzü ve Deneyim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439820"/>
            <a:ext cx="15838551" cy="4093161"/>
            <a:chOff x="0" y="0"/>
            <a:chExt cx="21118068" cy="545754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99" t="0" r="399" b="0"/>
            <a:stretch>
              <a:fillRect/>
            </a:stretch>
          </p:blipFill>
          <p:spPr>
            <a:xfrm flipH="false" flipV="false">
              <a:off x="0" y="0"/>
              <a:ext cx="21118068" cy="5457547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2400722"/>
            <a:ext cx="14857981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 spc="-148">
                <a:solidFill>
                  <a:srgbClr val="000000"/>
                </a:solidFill>
                <a:latin typeface="Tex Gyre Termes"/>
                <a:ea typeface="Tex Gyre Termes"/>
                <a:cs typeface="Tex Gyre Termes"/>
                <a:sym typeface="Tex Gyre Termes"/>
              </a:rPr>
              <a:t>Arama Algoritması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666400" y="730789"/>
            <a:ext cx="1893769" cy="473442"/>
          </a:xfrm>
          <a:custGeom>
            <a:avLst/>
            <a:gdLst/>
            <a:ahLst/>
            <a:cxnLst/>
            <a:rect r="r" b="b" t="t" l="l"/>
            <a:pathLst>
              <a:path h="473442" w="1893769">
                <a:moveTo>
                  <a:pt x="0" y="0"/>
                </a:moveTo>
                <a:lnTo>
                  <a:pt x="1893769" y="0"/>
                </a:lnTo>
                <a:lnTo>
                  <a:pt x="1893769" y="473443"/>
                </a:lnTo>
                <a:lnTo>
                  <a:pt x="0" y="4734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42975"/>
            <a:ext cx="803394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500" b="true">
                <a:solidFill>
                  <a:srgbClr val="000000"/>
                </a:solidFill>
                <a:latin typeface="Tex Gyre Termes Bold"/>
                <a:ea typeface="Tex Gyre Termes Bold"/>
                <a:cs typeface="Tex Gyre Termes Bold"/>
                <a:sym typeface="Tex Gyre Termes Bold"/>
              </a:rPr>
              <a:t>Gelişmiş Arama Özellikleri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15071868" y="9258300"/>
            <a:ext cx="1535536" cy="0"/>
          </a:xfrm>
          <a:prstGeom prst="line">
            <a:avLst/>
          </a:prstGeom>
          <a:ln cap="rnd" w="76200">
            <a:solidFill>
              <a:srgbClr val="00109D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4504" y="487530"/>
            <a:ext cx="17698991" cy="9623827"/>
          </a:xfrm>
          <a:custGeom>
            <a:avLst/>
            <a:gdLst/>
            <a:ahLst/>
            <a:cxnLst/>
            <a:rect r="r" b="b" t="t" l="l"/>
            <a:pathLst>
              <a:path h="9623827" w="17698991">
                <a:moveTo>
                  <a:pt x="0" y="0"/>
                </a:moveTo>
                <a:lnTo>
                  <a:pt x="17698992" y="0"/>
                </a:lnTo>
                <a:lnTo>
                  <a:pt x="17698992" y="9623827"/>
                </a:lnTo>
                <a:lnTo>
                  <a:pt x="0" y="9623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04196" y="474485"/>
            <a:ext cx="16914130" cy="9338031"/>
          </a:xfrm>
          <a:custGeom>
            <a:avLst/>
            <a:gdLst/>
            <a:ahLst/>
            <a:cxnLst/>
            <a:rect r="r" b="b" t="t" l="l"/>
            <a:pathLst>
              <a:path h="9338031" w="16914130">
                <a:moveTo>
                  <a:pt x="0" y="0"/>
                </a:moveTo>
                <a:lnTo>
                  <a:pt x="16914129" y="0"/>
                </a:lnTo>
                <a:lnTo>
                  <a:pt x="16914129" y="9338030"/>
                </a:lnTo>
                <a:lnTo>
                  <a:pt x="0" y="93380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5" r="0" b="-7111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DAGqD9QfwiE</dc:identifier>
  <dcterms:modified xsi:type="dcterms:W3CDTF">2011-08-01T06:04:30Z</dcterms:modified>
  <cp:revision>1</cp:revision>
  <dc:title>KİTAP BİLGİ SİSTEMİ</dc:title>
</cp:coreProperties>
</file>

<file path=docProps/thumbnail.jpeg>
</file>